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731" r:id="rId2"/>
    <p:sldId id="1599" r:id="rId3"/>
    <p:sldId id="1704" r:id="rId4"/>
    <p:sldId id="1696" r:id="rId5"/>
    <p:sldId id="1697" r:id="rId6"/>
    <p:sldId id="1607" r:id="rId7"/>
    <p:sldId id="1698" r:id="rId8"/>
    <p:sldId id="1679" r:id="rId9"/>
    <p:sldId id="1681" r:id="rId10"/>
    <p:sldId id="1678" r:id="rId11"/>
    <p:sldId id="1689" r:id="rId12"/>
    <p:sldId id="1690" r:id="rId13"/>
    <p:sldId id="1688" r:id="rId14"/>
    <p:sldId id="1683" r:id="rId15"/>
    <p:sldId id="1684" r:id="rId16"/>
    <p:sldId id="1693" r:id="rId17"/>
    <p:sldId id="1694" r:id="rId18"/>
    <p:sldId id="1686" r:id="rId19"/>
    <p:sldId id="1692" r:id="rId20"/>
    <p:sldId id="1699" r:id="rId21"/>
    <p:sldId id="1691" r:id="rId22"/>
    <p:sldId id="1705" r:id="rId23"/>
    <p:sldId id="1706" r:id="rId24"/>
    <p:sldId id="1687" r:id="rId25"/>
    <p:sldId id="1609" r:id="rId26"/>
    <p:sldId id="1610" r:id="rId27"/>
    <p:sldId id="1629" r:id="rId28"/>
    <p:sldId id="1630" r:id="rId29"/>
    <p:sldId id="1665" r:id="rId30"/>
    <p:sldId id="1701" r:id="rId31"/>
    <p:sldId id="1663" r:id="rId32"/>
    <p:sldId id="1672" r:id="rId33"/>
    <p:sldId id="1702" r:id="rId34"/>
    <p:sldId id="1601" r:id="rId35"/>
  </p:sldIdLst>
  <p:sldSz cx="12192000" cy="6858000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6" userDrawn="1">
          <p15:clr>
            <a:srgbClr val="A4A3A4"/>
          </p15:clr>
        </p15:guide>
        <p15:guide id="2" pos="33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E04"/>
    <a:srgbClr val="4269BD"/>
    <a:srgbClr val="1557AE"/>
    <a:srgbClr val="E97C30"/>
    <a:srgbClr val="3A97D7"/>
    <a:srgbClr val="FFC000"/>
    <a:srgbClr val="1F4E79"/>
    <a:srgbClr val="0070C0"/>
    <a:srgbClr val="2E75B6"/>
    <a:srgbClr val="872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29" autoAdjust="0"/>
    <p:restoredTop sz="96379" autoAdjust="0"/>
  </p:normalViewPr>
  <p:slideViewPr>
    <p:cSldViewPr snapToGrid="0">
      <p:cViewPr varScale="1">
        <p:scale>
          <a:sx n="111" d="100"/>
          <a:sy n="111" d="100"/>
        </p:scale>
        <p:origin x="258" y="102"/>
      </p:cViewPr>
      <p:guideLst>
        <p:guide orient="horz" pos="1366"/>
        <p:guide pos="3341"/>
      </p:guideLst>
    </p:cSldViewPr>
  </p:slideViewPr>
  <p:outlineViewPr>
    <p:cViewPr>
      <p:scale>
        <a:sx n="33" d="100"/>
        <a:sy n="33" d="100"/>
      </p:scale>
      <p:origin x="0" y="-774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9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047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90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98463" y="1243013"/>
            <a:ext cx="5964237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47CB-3076-4026-8B18-63F39C6D1F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99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9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5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78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7" y="140366"/>
            <a:ext cx="3112787" cy="936403"/>
          </a:xfrm>
          <a:prstGeom prst="rect">
            <a:avLst/>
          </a:prstGeom>
        </p:spPr>
      </p:pic>
      <p:pic>
        <p:nvPicPr>
          <p:cNvPr id="18" name="Picture 4"/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810714" y="4075114"/>
            <a:ext cx="3381287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340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247081" y="196644"/>
            <a:ext cx="434909" cy="335109"/>
            <a:chOff x="3976261" y="3892343"/>
            <a:chExt cx="326182" cy="335109"/>
          </a:xfrm>
        </p:grpSpPr>
        <p:sp>
          <p:nvSpPr>
            <p:cNvPr id="17" name="六边形 16"/>
            <p:cNvSpPr/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0" name="六边形 19"/>
            <p:cNvSpPr/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1" name="六边形 20"/>
            <p:cNvSpPr/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2" name="六边形 21"/>
            <p:cNvSpPr/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2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802168" y="4075114"/>
            <a:ext cx="3389833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 userDrawn="1"/>
        </p:nvGrpSpPr>
        <p:grpSpPr>
          <a:xfrm>
            <a:off x="-8" y="6171726"/>
            <a:ext cx="12192003" cy="688395"/>
            <a:chOff x="-6" y="6127335"/>
            <a:chExt cx="9144002" cy="688395"/>
          </a:xfrm>
        </p:grpSpPr>
        <p:sp>
          <p:nvSpPr>
            <p:cNvPr id="13" name="流程图: 过程 12"/>
            <p:cNvSpPr/>
            <p:nvPr userDrawn="1"/>
          </p:nvSpPr>
          <p:spPr>
            <a:xfrm rot="5400000">
              <a:off x="4391995" y="2063729"/>
              <a:ext cx="360000" cy="9144001"/>
            </a:xfrm>
            <a:prstGeom prst="flowChartProcess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grpSp>
          <p:nvGrpSpPr>
            <p:cNvPr id="3" name="组合 2"/>
            <p:cNvGrpSpPr/>
            <p:nvPr userDrawn="1"/>
          </p:nvGrpSpPr>
          <p:grpSpPr>
            <a:xfrm>
              <a:off x="7551964" y="6127335"/>
              <a:ext cx="1592032" cy="351994"/>
              <a:chOff x="7551964" y="6145091"/>
              <a:chExt cx="1592032" cy="351994"/>
            </a:xfrm>
          </p:grpSpPr>
          <p:sp>
            <p:nvSpPr>
              <p:cNvPr id="14" name="流程图: 过程 8"/>
              <p:cNvSpPr/>
              <p:nvPr userDrawn="1"/>
            </p:nvSpPr>
            <p:spPr>
              <a:xfrm rot="5400000" flipH="1">
                <a:off x="8184229" y="5512826"/>
                <a:ext cx="327501" cy="1592032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-1" fmla="*/ 0 w 10000"/>
                  <a:gd name="connsiteY0-2" fmla="*/ 0 h 10000"/>
                  <a:gd name="connsiteX1-3" fmla="*/ 10000 w 10000"/>
                  <a:gd name="connsiteY1-4" fmla="*/ 0 h 10000"/>
                  <a:gd name="connsiteX2-5" fmla="*/ 9474 w 10000"/>
                  <a:gd name="connsiteY2-6" fmla="*/ 9062 h 10000"/>
                  <a:gd name="connsiteX3-7" fmla="*/ 0 w 10000"/>
                  <a:gd name="connsiteY3-8" fmla="*/ 10000 h 10000"/>
                  <a:gd name="connsiteX4-9" fmla="*/ 0 w 10000"/>
                  <a:gd name="connsiteY4-10" fmla="*/ 0 h 10000"/>
                  <a:gd name="connsiteX0-11" fmla="*/ 0 w 10075"/>
                  <a:gd name="connsiteY0-12" fmla="*/ 0 h 10000"/>
                  <a:gd name="connsiteX1-13" fmla="*/ 10000 w 10075"/>
                  <a:gd name="connsiteY1-14" fmla="*/ 0 h 10000"/>
                  <a:gd name="connsiteX2-15" fmla="*/ 10028 w 10075"/>
                  <a:gd name="connsiteY2-16" fmla="*/ 8891 h 10000"/>
                  <a:gd name="connsiteX3-17" fmla="*/ 0 w 10075"/>
                  <a:gd name="connsiteY3-18" fmla="*/ 10000 h 10000"/>
                  <a:gd name="connsiteX4-19" fmla="*/ 0 w 10075"/>
                  <a:gd name="connsiteY4-20" fmla="*/ 0 h 10000"/>
                  <a:gd name="connsiteX0-21" fmla="*/ 0 w 10335"/>
                  <a:gd name="connsiteY0-22" fmla="*/ 0 h 10000"/>
                  <a:gd name="connsiteX1-23" fmla="*/ 10000 w 10335"/>
                  <a:gd name="connsiteY1-24" fmla="*/ 0 h 10000"/>
                  <a:gd name="connsiteX2-25" fmla="*/ 10305 w 10335"/>
                  <a:gd name="connsiteY2-26" fmla="*/ 8891 h 10000"/>
                  <a:gd name="connsiteX3-27" fmla="*/ 0 w 10335"/>
                  <a:gd name="connsiteY3-28" fmla="*/ 10000 h 10000"/>
                  <a:gd name="connsiteX4-29" fmla="*/ 0 w 10335"/>
                  <a:gd name="connsiteY4-30" fmla="*/ 0 h 10000"/>
                  <a:gd name="connsiteX0-31" fmla="*/ 0 w 10000"/>
                  <a:gd name="connsiteY0-32" fmla="*/ 0 h 10000"/>
                  <a:gd name="connsiteX1-33" fmla="*/ 10000 w 10000"/>
                  <a:gd name="connsiteY1-34" fmla="*/ 0 h 10000"/>
                  <a:gd name="connsiteX2-35" fmla="*/ 9751 w 10000"/>
                  <a:gd name="connsiteY2-36" fmla="*/ 9062 h 10000"/>
                  <a:gd name="connsiteX3-37" fmla="*/ 0 w 10000"/>
                  <a:gd name="connsiteY3-38" fmla="*/ 10000 h 10000"/>
                  <a:gd name="connsiteX4-39" fmla="*/ 0 w 10000"/>
                  <a:gd name="connsiteY4-4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cubicBezTo>
                      <a:pt x="9825" y="3021"/>
                      <a:pt x="9926" y="6041"/>
                      <a:pt x="9751" y="9062"/>
                    </a:cubicBez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57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926" r="53951"/>
              <a:stretch>
                <a:fillRect/>
              </a:stretch>
            </p:blipFill>
            <p:spPr>
              <a:xfrm>
                <a:off x="7829550" y="6186030"/>
                <a:ext cx="1154166" cy="311055"/>
              </a:xfrm>
              <a:prstGeom prst="rect">
                <a:avLst/>
              </a:prstGeom>
            </p:spPr>
          </p:pic>
        </p:grpSp>
      </p:grpSp>
      <p:sp>
        <p:nvSpPr>
          <p:cNvPr id="24" name="文本框 23"/>
          <p:cNvSpPr txBox="1"/>
          <p:nvPr userDrawn="1"/>
        </p:nvSpPr>
        <p:spPr>
          <a:xfrm>
            <a:off x="774700" y="13878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48014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454177" y="-19430"/>
            <a:ext cx="812329" cy="1066991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-1" fmla="*/ 0 w 661307"/>
              <a:gd name="connsiteY0-2" fmla="*/ 0 h 726621"/>
              <a:gd name="connsiteX1-3" fmla="*/ 661307 w 661307"/>
              <a:gd name="connsiteY1-4" fmla="*/ 0 h 726621"/>
              <a:gd name="connsiteX2-5" fmla="*/ 661307 w 661307"/>
              <a:gd name="connsiteY2-6" fmla="*/ 726621 h 726621"/>
              <a:gd name="connsiteX3-7" fmla="*/ 326571 w 661307"/>
              <a:gd name="connsiteY3-8" fmla="*/ 718457 h 726621"/>
              <a:gd name="connsiteX4-9" fmla="*/ 0 w 661307"/>
              <a:gd name="connsiteY4-10" fmla="*/ 726621 h 726621"/>
              <a:gd name="connsiteX5" fmla="*/ 0 w 661307"/>
              <a:gd name="connsiteY5" fmla="*/ 0 h 726621"/>
              <a:gd name="connsiteX0-11" fmla="*/ 0 w 661307"/>
              <a:gd name="connsiteY0-12" fmla="*/ 0 h 898071"/>
              <a:gd name="connsiteX1-13" fmla="*/ 661307 w 661307"/>
              <a:gd name="connsiteY1-14" fmla="*/ 0 h 898071"/>
              <a:gd name="connsiteX2-15" fmla="*/ 661307 w 661307"/>
              <a:gd name="connsiteY2-16" fmla="*/ 726621 h 898071"/>
              <a:gd name="connsiteX3-17" fmla="*/ 351063 w 661307"/>
              <a:gd name="connsiteY3-18" fmla="*/ 898071 h 898071"/>
              <a:gd name="connsiteX4-19" fmla="*/ 0 w 661307"/>
              <a:gd name="connsiteY4-20" fmla="*/ 726621 h 898071"/>
              <a:gd name="connsiteX5-21" fmla="*/ 0 w 661307"/>
              <a:gd name="connsiteY5-22" fmla="*/ 0 h 898071"/>
              <a:gd name="connsiteX0-23" fmla="*/ 0 w 661307"/>
              <a:gd name="connsiteY0-24" fmla="*/ 0 h 898071"/>
              <a:gd name="connsiteX1-25" fmla="*/ 661307 w 661307"/>
              <a:gd name="connsiteY1-26" fmla="*/ 0 h 898071"/>
              <a:gd name="connsiteX2-27" fmla="*/ 661307 w 661307"/>
              <a:gd name="connsiteY2-28" fmla="*/ 726621 h 898071"/>
              <a:gd name="connsiteX3-29" fmla="*/ 318406 w 661307"/>
              <a:gd name="connsiteY3-30" fmla="*/ 898071 h 898071"/>
              <a:gd name="connsiteX4-31" fmla="*/ 0 w 661307"/>
              <a:gd name="connsiteY4-32" fmla="*/ 726621 h 898071"/>
              <a:gd name="connsiteX5-33" fmla="*/ 0 w 661307"/>
              <a:gd name="connsiteY5-34" fmla="*/ 0 h 898071"/>
              <a:gd name="connsiteX0-35" fmla="*/ 0 w 661307"/>
              <a:gd name="connsiteY0-36" fmla="*/ 0 h 898071"/>
              <a:gd name="connsiteX1-37" fmla="*/ 661307 w 661307"/>
              <a:gd name="connsiteY1-38" fmla="*/ 0 h 898071"/>
              <a:gd name="connsiteX2-39" fmla="*/ 661307 w 661307"/>
              <a:gd name="connsiteY2-40" fmla="*/ 726621 h 898071"/>
              <a:gd name="connsiteX3-41" fmla="*/ 310242 w 661307"/>
              <a:gd name="connsiteY3-42" fmla="*/ 898071 h 898071"/>
              <a:gd name="connsiteX4-43" fmla="*/ 0 w 661307"/>
              <a:gd name="connsiteY4-44" fmla="*/ 726621 h 898071"/>
              <a:gd name="connsiteX5-45" fmla="*/ 0 w 661307"/>
              <a:gd name="connsiteY5-46" fmla="*/ 0 h 898071"/>
              <a:gd name="connsiteX0-47" fmla="*/ 0 w 661307"/>
              <a:gd name="connsiteY0-48" fmla="*/ 0 h 898071"/>
              <a:gd name="connsiteX1-49" fmla="*/ 661307 w 661307"/>
              <a:gd name="connsiteY1-50" fmla="*/ 0 h 898071"/>
              <a:gd name="connsiteX2-51" fmla="*/ 661307 w 661307"/>
              <a:gd name="connsiteY2-52" fmla="*/ 726621 h 898071"/>
              <a:gd name="connsiteX3-53" fmla="*/ 331673 w 661307"/>
              <a:gd name="connsiteY3-54" fmla="*/ 898071 h 898071"/>
              <a:gd name="connsiteX4-55" fmla="*/ 0 w 661307"/>
              <a:gd name="connsiteY4-56" fmla="*/ 726621 h 898071"/>
              <a:gd name="connsiteX5-57" fmla="*/ 0 w 661307"/>
              <a:gd name="connsiteY5-58" fmla="*/ 0 h 89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>
            <a:fillRect/>
          </a:stretch>
        </p:blipFill>
        <p:spPr>
          <a:xfrm>
            <a:off x="394816" y="195665"/>
            <a:ext cx="825512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95912" y="107902"/>
            <a:ext cx="150523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10236874" y="4902521"/>
            <a:ext cx="324399" cy="35858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6" name="矩形 5"/>
          <p:cNvSpPr/>
          <p:nvPr userDrawn="1"/>
        </p:nvSpPr>
        <p:spPr>
          <a:xfrm>
            <a:off x="8893022" y="6602968"/>
            <a:ext cx="3227333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西安交通大学计算机科学与技术学院</a:t>
            </a: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4432463" y="2253652"/>
            <a:ext cx="171533" cy="9036459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  <p:extLst>
      <p:ext uri="{BB962C8B-B14F-4D97-AF65-F5344CB8AC3E}">
        <p14:creationId xmlns:p14="http://schemas.microsoft.com/office/powerpoint/2010/main" val="98491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785077" y="4075114"/>
            <a:ext cx="3406924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矩形 4"/>
          <p:cNvSpPr/>
          <p:nvPr userDrawn="1"/>
        </p:nvSpPr>
        <p:spPr>
          <a:xfrm>
            <a:off x="7873272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63" y="1"/>
            <a:ext cx="3182988" cy="838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810714" y="4075114"/>
            <a:ext cx="3381287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68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7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3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3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6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9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5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2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6" r:id="rId14"/>
    <p:sldLayoutId id="2147483654" r:id="rId15"/>
    <p:sldLayoutId id="214748365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811"/>
            <a:ext cx="12192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308160"/>
            <a:ext cx="12192000" cy="12078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</a:pPr>
            <a:r>
              <a:rPr lang="en-US" altLang="zh-CN" sz="6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6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电子技术实验</a:t>
            </a:r>
            <a:r>
              <a:rPr lang="en-US" altLang="zh-CN" sz="6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-2</a:t>
            </a:r>
            <a:r>
              <a:rPr lang="en-US" altLang="zh-CN" sz="66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endParaRPr lang="en-US" altLang="zh-CN" sz="6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68615" y="5193784"/>
            <a:ext cx="6254770" cy="11941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b="1" kern="1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计算机科学与技术</a:t>
            </a:r>
            <a:r>
              <a:rPr lang="zh-CN" altLang="en-US" sz="2800" b="1" kern="1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学院 </a:t>
            </a:r>
            <a:r>
              <a:rPr lang="zh-CN" altLang="en-US" sz="2800" b="1" kern="100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实验中心</a:t>
            </a:r>
            <a:endParaRPr lang="zh-CN" altLang="zh-CN" sz="2800" b="1" kern="1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27000" algn="ctr">
              <a:lnSpc>
                <a:spcPct val="120000"/>
              </a:lnSpc>
            </a:pPr>
            <a:r>
              <a:rPr lang="en-US" altLang="zh-CN" sz="2800" b="1" kern="1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2025</a:t>
            </a:r>
            <a:r>
              <a:rPr lang="zh-CN" altLang="en-US" sz="2800" b="1" kern="1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800" b="1" kern="1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800" b="1" kern="100" dirty="0" smtClean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endParaRPr lang="zh-CN" altLang="zh-CN" sz="2800" b="1" kern="100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0"/>
    </mc:Choice>
    <mc:Fallback xmlns="">
      <p:transition spd="slow" advTm="20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9" y="678011"/>
            <a:ext cx="10012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EGo1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7" y="1278793"/>
            <a:ext cx="8232721" cy="4297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6" y="3876541"/>
            <a:ext cx="11722686" cy="2655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4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11153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EGo1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完整约束文件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中修改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D08AF2-DB7E-4452-95D6-B7BE5442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59" y="1201231"/>
            <a:ext cx="6418829" cy="5343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837DB7-AB3D-455D-828B-4A626398319E}"/>
              </a:ext>
            </a:extLst>
          </p:cNvPr>
          <p:cNvSpPr txBox="1"/>
          <p:nvPr/>
        </p:nvSpPr>
        <p:spPr>
          <a:xfrm>
            <a:off x="7193342" y="1372513"/>
            <a:ext cx="370165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EGo1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时钟引脚：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P17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247108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Basys3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43610"/>
          <a:stretch/>
        </p:blipFill>
        <p:spPr>
          <a:xfrm>
            <a:off x="1074706" y="1303575"/>
            <a:ext cx="4886463" cy="4855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57018"/>
          <a:stretch/>
        </p:blipFill>
        <p:spPr>
          <a:xfrm>
            <a:off x="6245474" y="2743200"/>
            <a:ext cx="4942881" cy="3743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2035277" y="1742837"/>
            <a:ext cx="4777700" cy="2150811"/>
            <a:chOff x="766916" y="1642939"/>
            <a:chExt cx="4777700" cy="215081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837DB7-AB3D-455D-828B-4A626398319E}"/>
                </a:ext>
              </a:extLst>
            </p:cNvPr>
            <p:cNvSpPr txBox="1"/>
            <p:nvPr/>
          </p:nvSpPr>
          <p:spPr>
            <a:xfrm>
              <a:off x="3750535" y="1642939"/>
              <a:ext cx="1794081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位变量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66916" y="1848465"/>
              <a:ext cx="2949678" cy="2851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29673" y="3508615"/>
              <a:ext cx="1946788" cy="2851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837DB7-AB3D-455D-828B-4A626398319E}"/>
                </a:ext>
              </a:extLst>
            </p:cNvPr>
            <p:cNvSpPr txBox="1"/>
            <p:nvPr/>
          </p:nvSpPr>
          <p:spPr>
            <a:xfrm>
              <a:off x="2798567" y="3320508"/>
              <a:ext cx="1982780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位变量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7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9" y="678011"/>
            <a:ext cx="10012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Basys3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8" y="1287492"/>
            <a:ext cx="8907817" cy="4423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9" y="3518563"/>
            <a:ext cx="11212490" cy="2943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6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Basys3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51"/>
          <a:stretch/>
        </p:blipFill>
        <p:spPr bwMode="auto">
          <a:xfrm>
            <a:off x="802957" y="1253327"/>
            <a:ext cx="5305519" cy="5259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837DB7-AB3D-455D-828B-4A626398319E}"/>
              </a:ext>
            </a:extLst>
          </p:cNvPr>
          <p:cNvSpPr txBox="1"/>
          <p:nvPr/>
        </p:nvSpPr>
        <p:spPr>
          <a:xfrm>
            <a:off x="6343991" y="1434951"/>
            <a:ext cx="3823483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Basys3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时钟引脚：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W5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0"/>
          <a:stretch/>
        </p:blipFill>
        <p:spPr bwMode="auto">
          <a:xfrm>
            <a:off x="6197341" y="3065725"/>
            <a:ext cx="5405187" cy="3447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11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608" y="1201231"/>
            <a:ext cx="106708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000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将带时钟分频和数码管显示的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进制计数器烧录到开发板进行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验证（上拨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D_1</a:t>
            </a:r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对应的拨码开关开始计数）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5608" y="2623690"/>
            <a:ext cx="9484149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进制计数器变成了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31099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t="8127" b="13748"/>
          <a:stretch/>
        </p:blipFill>
        <p:spPr>
          <a:xfrm>
            <a:off x="1282452" y="1244289"/>
            <a:ext cx="9400315" cy="2922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6" y="4275107"/>
            <a:ext cx="7191367" cy="216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5147095" y="4275107"/>
            <a:ext cx="405441" cy="2168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2105026" y="5158597"/>
            <a:ext cx="7191366" cy="836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331899" y="4275107"/>
            <a:ext cx="405441" cy="2168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312588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8" y="678011"/>
            <a:ext cx="10834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10" y="1635442"/>
            <a:ext cx="1106191" cy="14196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54" y="1635442"/>
            <a:ext cx="571532" cy="14196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761" y="2744510"/>
            <a:ext cx="571532" cy="9586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t="-497" b="497"/>
          <a:stretch/>
        </p:blipFill>
        <p:spPr>
          <a:xfrm>
            <a:off x="3342761" y="1469079"/>
            <a:ext cx="571532" cy="958699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>
            <a:off x="3450101" y="3927272"/>
            <a:ext cx="385779" cy="660177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zh-CN" altLang="en-US" sz="2400" dirty="0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6" name="直接箭头连接符 5"/>
          <p:cNvCxnSpPr>
            <a:stCxn id="5" idx="3"/>
          </p:cNvCxnSpPr>
          <p:nvPr/>
        </p:nvCxnSpPr>
        <p:spPr>
          <a:xfrm flipV="1">
            <a:off x="2002401" y="1742538"/>
            <a:ext cx="1340361" cy="602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914293" y="2201554"/>
            <a:ext cx="1340361" cy="6738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002400" y="2862260"/>
            <a:ext cx="1340361" cy="651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9" idx="1"/>
          </p:cNvCxnSpPr>
          <p:nvPr/>
        </p:nvCxnSpPr>
        <p:spPr>
          <a:xfrm flipV="1">
            <a:off x="3914292" y="2345249"/>
            <a:ext cx="1340362" cy="6575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1085179" y="4954660"/>
            <a:ext cx="3511147" cy="933450"/>
            <a:chOff x="1571133" y="5239331"/>
            <a:chExt cx="3511147" cy="933450"/>
          </a:xfrm>
        </p:grpSpPr>
        <p:sp>
          <p:nvSpPr>
            <p:cNvPr id="38" name="任意多边形 37"/>
            <p:cNvSpPr/>
            <p:nvPr/>
          </p:nvSpPr>
          <p:spPr>
            <a:xfrm>
              <a:off x="3439982" y="5239331"/>
              <a:ext cx="1642298" cy="933450"/>
            </a:xfrm>
            <a:custGeom>
              <a:avLst/>
              <a:gdLst>
                <a:gd name="connsiteX0" fmla="*/ 0 w 1650061"/>
                <a:gd name="connsiteY0" fmla="*/ 140 h 17393"/>
                <a:gd name="connsiteX1" fmla="*/ 457200 w 1650061"/>
                <a:gd name="connsiteY1" fmla="*/ 8767 h 17393"/>
                <a:gd name="connsiteX2" fmla="*/ 871268 w 1650061"/>
                <a:gd name="connsiteY2" fmla="*/ 140 h 17393"/>
                <a:gd name="connsiteX3" fmla="*/ 1552755 w 1650061"/>
                <a:gd name="connsiteY3" fmla="*/ 17393 h 17393"/>
                <a:gd name="connsiteX4" fmla="*/ 1630392 w 1650061"/>
                <a:gd name="connsiteY4" fmla="*/ 140 h 17393"/>
                <a:gd name="connsiteX0" fmla="*/ 0 w 1652934"/>
                <a:gd name="connsiteY0" fmla="*/ 61803 h 990492"/>
                <a:gd name="connsiteX1" fmla="*/ 457200 w 1652934"/>
                <a:gd name="connsiteY1" fmla="*/ 70430 h 990492"/>
                <a:gd name="connsiteX2" fmla="*/ 814118 w 1652934"/>
                <a:gd name="connsiteY2" fmla="*/ 990490 h 990492"/>
                <a:gd name="connsiteX3" fmla="*/ 1552755 w 1652934"/>
                <a:gd name="connsiteY3" fmla="*/ 79056 h 990492"/>
                <a:gd name="connsiteX4" fmla="*/ 1630392 w 1652934"/>
                <a:gd name="connsiteY4" fmla="*/ 61803 h 990492"/>
                <a:gd name="connsiteX0" fmla="*/ 0 w 1631127"/>
                <a:gd name="connsiteY0" fmla="*/ 68270 h 996959"/>
                <a:gd name="connsiteX1" fmla="*/ 457200 w 1631127"/>
                <a:gd name="connsiteY1" fmla="*/ 76897 h 996959"/>
                <a:gd name="connsiteX2" fmla="*/ 814118 w 1631127"/>
                <a:gd name="connsiteY2" fmla="*/ 996957 h 996959"/>
                <a:gd name="connsiteX3" fmla="*/ 926486 w 1631127"/>
                <a:gd name="connsiteY3" fmla="*/ 66473 h 996959"/>
                <a:gd name="connsiteX4" fmla="*/ 1630392 w 1631127"/>
                <a:gd name="connsiteY4" fmla="*/ 68270 h 996959"/>
                <a:gd name="connsiteX0" fmla="*/ 0 w 1630995"/>
                <a:gd name="connsiteY0" fmla="*/ 61804 h 990493"/>
                <a:gd name="connsiteX1" fmla="*/ 457200 w 1630995"/>
                <a:gd name="connsiteY1" fmla="*/ 70431 h 990493"/>
                <a:gd name="connsiteX2" fmla="*/ 814118 w 1630995"/>
                <a:gd name="connsiteY2" fmla="*/ 990491 h 990493"/>
                <a:gd name="connsiteX3" fmla="*/ 926486 w 1630995"/>
                <a:gd name="connsiteY3" fmla="*/ 60007 h 990493"/>
                <a:gd name="connsiteX4" fmla="*/ 1630392 w 1630995"/>
                <a:gd name="connsiteY4" fmla="*/ 61804 h 990493"/>
                <a:gd name="connsiteX0" fmla="*/ 0 w 1630995"/>
                <a:gd name="connsiteY0" fmla="*/ 1838 h 930527"/>
                <a:gd name="connsiteX1" fmla="*/ 457200 w 1630995"/>
                <a:gd name="connsiteY1" fmla="*/ 10465 h 930527"/>
                <a:gd name="connsiteX2" fmla="*/ 814118 w 1630995"/>
                <a:gd name="connsiteY2" fmla="*/ 930525 h 930527"/>
                <a:gd name="connsiteX3" fmla="*/ 926486 w 1630995"/>
                <a:gd name="connsiteY3" fmla="*/ 41 h 930527"/>
                <a:gd name="connsiteX4" fmla="*/ 1630392 w 1630995"/>
                <a:gd name="connsiteY4" fmla="*/ 1838 h 930527"/>
                <a:gd name="connsiteX0" fmla="*/ 0 w 1632164"/>
                <a:gd name="connsiteY0" fmla="*/ 2097 h 930786"/>
                <a:gd name="connsiteX1" fmla="*/ 457200 w 1632164"/>
                <a:gd name="connsiteY1" fmla="*/ 10724 h 930786"/>
                <a:gd name="connsiteX2" fmla="*/ 814118 w 1632164"/>
                <a:gd name="connsiteY2" fmla="*/ 930784 h 930786"/>
                <a:gd name="connsiteX3" fmla="*/ 926486 w 1632164"/>
                <a:gd name="connsiteY3" fmla="*/ 300 h 930786"/>
                <a:gd name="connsiteX4" fmla="*/ 1630392 w 1632164"/>
                <a:gd name="connsiteY4" fmla="*/ 2097 h 930786"/>
                <a:gd name="connsiteX0" fmla="*/ 0 w 1631234"/>
                <a:gd name="connsiteY0" fmla="*/ 2097 h 930786"/>
                <a:gd name="connsiteX1" fmla="*/ 457200 w 1631234"/>
                <a:gd name="connsiteY1" fmla="*/ 10724 h 930786"/>
                <a:gd name="connsiteX2" fmla="*/ 814118 w 1631234"/>
                <a:gd name="connsiteY2" fmla="*/ 930784 h 930786"/>
                <a:gd name="connsiteX3" fmla="*/ 926486 w 1631234"/>
                <a:gd name="connsiteY3" fmla="*/ 300 h 930786"/>
                <a:gd name="connsiteX4" fmla="*/ 1630392 w 1631234"/>
                <a:gd name="connsiteY4" fmla="*/ 2097 h 930786"/>
                <a:gd name="connsiteX0" fmla="*/ 0 w 1631234"/>
                <a:gd name="connsiteY0" fmla="*/ 2097 h 930786"/>
                <a:gd name="connsiteX1" fmla="*/ 457200 w 1631234"/>
                <a:gd name="connsiteY1" fmla="*/ 10724 h 930786"/>
                <a:gd name="connsiteX2" fmla="*/ 814118 w 1631234"/>
                <a:gd name="connsiteY2" fmla="*/ 930784 h 930786"/>
                <a:gd name="connsiteX3" fmla="*/ 926486 w 1631234"/>
                <a:gd name="connsiteY3" fmla="*/ 300 h 930786"/>
                <a:gd name="connsiteX4" fmla="*/ 1630392 w 1631234"/>
                <a:gd name="connsiteY4" fmla="*/ 2097 h 930786"/>
                <a:gd name="connsiteX0" fmla="*/ 0 w 1631147"/>
                <a:gd name="connsiteY0" fmla="*/ 68093 h 994401"/>
                <a:gd name="connsiteX1" fmla="*/ 457200 w 1631147"/>
                <a:gd name="connsiteY1" fmla="*/ 76720 h 994401"/>
                <a:gd name="connsiteX2" fmla="*/ 716486 w 1631147"/>
                <a:gd name="connsiteY2" fmla="*/ 994399 h 994401"/>
                <a:gd name="connsiteX3" fmla="*/ 926486 w 1631147"/>
                <a:gd name="connsiteY3" fmla="*/ 66296 h 994401"/>
                <a:gd name="connsiteX4" fmla="*/ 1630392 w 1631147"/>
                <a:gd name="connsiteY4" fmla="*/ 68093 h 994401"/>
                <a:gd name="connsiteX0" fmla="*/ 0 w 1631147"/>
                <a:gd name="connsiteY0" fmla="*/ 68093 h 994401"/>
                <a:gd name="connsiteX1" fmla="*/ 457200 w 1631147"/>
                <a:gd name="connsiteY1" fmla="*/ 76720 h 994401"/>
                <a:gd name="connsiteX2" fmla="*/ 716486 w 1631147"/>
                <a:gd name="connsiteY2" fmla="*/ 994399 h 994401"/>
                <a:gd name="connsiteX3" fmla="*/ 926486 w 1631147"/>
                <a:gd name="connsiteY3" fmla="*/ 66296 h 994401"/>
                <a:gd name="connsiteX4" fmla="*/ 1630392 w 1631147"/>
                <a:gd name="connsiteY4" fmla="*/ 68093 h 994401"/>
                <a:gd name="connsiteX0" fmla="*/ 0 w 1631201"/>
                <a:gd name="connsiteY0" fmla="*/ 61627 h 987935"/>
                <a:gd name="connsiteX1" fmla="*/ 457200 w 1631201"/>
                <a:gd name="connsiteY1" fmla="*/ 70254 h 987935"/>
                <a:gd name="connsiteX2" fmla="*/ 716486 w 1631201"/>
                <a:gd name="connsiteY2" fmla="*/ 987933 h 987935"/>
                <a:gd name="connsiteX3" fmla="*/ 926486 w 1631201"/>
                <a:gd name="connsiteY3" fmla="*/ 59830 h 987935"/>
                <a:gd name="connsiteX4" fmla="*/ 1630392 w 1631201"/>
                <a:gd name="connsiteY4" fmla="*/ 61627 h 987935"/>
                <a:gd name="connsiteX0" fmla="*/ 0 w 1631201"/>
                <a:gd name="connsiteY0" fmla="*/ 4287 h 930595"/>
                <a:gd name="connsiteX1" fmla="*/ 457200 w 1631201"/>
                <a:gd name="connsiteY1" fmla="*/ 12914 h 930595"/>
                <a:gd name="connsiteX2" fmla="*/ 716486 w 1631201"/>
                <a:gd name="connsiteY2" fmla="*/ 930593 h 930595"/>
                <a:gd name="connsiteX3" fmla="*/ 926486 w 1631201"/>
                <a:gd name="connsiteY3" fmla="*/ 2490 h 930595"/>
                <a:gd name="connsiteX4" fmla="*/ 1630392 w 1631201"/>
                <a:gd name="connsiteY4" fmla="*/ 4287 h 930595"/>
                <a:gd name="connsiteX0" fmla="*/ 0 w 1631201"/>
                <a:gd name="connsiteY0" fmla="*/ 4287 h 930593"/>
                <a:gd name="connsiteX1" fmla="*/ 454818 w 1631201"/>
                <a:gd name="connsiteY1" fmla="*/ 3389 h 930593"/>
                <a:gd name="connsiteX2" fmla="*/ 716486 w 1631201"/>
                <a:gd name="connsiteY2" fmla="*/ 930593 h 930593"/>
                <a:gd name="connsiteX3" fmla="*/ 926486 w 1631201"/>
                <a:gd name="connsiteY3" fmla="*/ 2490 h 930593"/>
                <a:gd name="connsiteX4" fmla="*/ 1630392 w 1631201"/>
                <a:gd name="connsiteY4" fmla="*/ 4287 h 930593"/>
                <a:gd name="connsiteX0" fmla="*/ 0 w 1643040"/>
                <a:gd name="connsiteY0" fmla="*/ 70412 h 996718"/>
                <a:gd name="connsiteX1" fmla="*/ 454818 w 1643040"/>
                <a:gd name="connsiteY1" fmla="*/ 69514 h 996718"/>
                <a:gd name="connsiteX2" fmla="*/ 716486 w 1643040"/>
                <a:gd name="connsiteY2" fmla="*/ 996718 h 996718"/>
                <a:gd name="connsiteX3" fmla="*/ 926486 w 1643040"/>
                <a:gd name="connsiteY3" fmla="*/ 68615 h 996718"/>
                <a:gd name="connsiteX4" fmla="*/ 1642298 w 1643040"/>
                <a:gd name="connsiteY4" fmla="*/ 63268 h 996718"/>
                <a:gd name="connsiteX0" fmla="*/ 0 w 1643040"/>
                <a:gd name="connsiteY0" fmla="*/ 65650 h 996718"/>
                <a:gd name="connsiteX1" fmla="*/ 454818 w 1643040"/>
                <a:gd name="connsiteY1" fmla="*/ 69514 h 996718"/>
                <a:gd name="connsiteX2" fmla="*/ 716486 w 1643040"/>
                <a:gd name="connsiteY2" fmla="*/ 996718 h 996718"/>
                <a:gd name="connsiteX3" fmla="*/ 926486 w 1643040"/>
                <a:gd name="connsiteY3" fmla="*/ 68615 h 996718"/>
                <a:gd name="connsiteX4" fmla="*/ 1642298 w 1643040"/>
                <a:gd name="connsiteY4" fmla="*/ 63268 h 996718"/>
                <a:gd name="connsiteX0" fmla="*/ 0 w 1649799"/>
                <a:gd name="connsiteY0" fmla="*/ 67800 h 998868"/>
                <a:gd name="connsiteX1" fmla="*/ 454818 w 1649799"/>
                <a:gd name="connsiteY1" fmla="*/ 71664 h 998868"/>
                <a:gd name="connsiteX2" fmla="*/ 716486 w 1649799"/>
                <a:gd name="connsiteY2" fmla="*/ 998868 h 998868"/>
                <a:gd name="connsiteX3" fmla="*/ 926486 w 1649799"/>
                <a:gd name="connsiteY3" fmla="*/ 70765 h 998868"/>
                <a:gd name="connsiteX4" fmla="*/ 1642298 w 1649799"/>
                <a:gd name="connsiteY4" fmla="*/ 65418 h 998868"/>
                <a:gd name="connsiteX0" fmla="*/ 0 w 1642298"/>
                <a:gd name="connsiteY0" fmla="*/ 68353 h 999421"/>
                <a:gd name="connsiteX1" fmla="*/ 454818 w 1642298"/>
                <a:gd name="connsiteY1" fmla="*/ 72217 h 999421"/>
                <a:gd name="connsiteX2" fmla="*/ 716486 w 1642298"/>
                <a:gd name="connsiteY2" fmla="*/ 999421 h 999421"/>
                <a:gd name="connsiteX3" fmla="*/ 926486 w 1642298"/>
                <a:gd name="connsiteY3" fmla="*/ 71318 h 999421"/>
                <a:gd name="connsiteX4" fmla="*/ 1642298 w 1642298"/>
                <a:gd name="connsiteY4" fmla="*/ 65971 h 999421"/>
                <a:gd name="connsiteX0" fmla="*/ 0 w 1642298"/>
                <a:gd name="connsiteY0" fmla="*/ 65470 h 996538"/>
                <a:gd name="connsiteX1" fmla="*/ 454818 w 1642298"/>
                <a:gd name="connsiteY1" fmla="*/ 69334 h 996538"/>
                <a:gd name="connsiteX2" fmla="*/ 716486 w 1642298"/>
                <a:gd name="connsiteY2" fmla="*/ 996538 h 996538"/>
                <a:gd name="connsiteX3" fmla="*/ 926486 w 1642298"/>
                <a:gd name="connsiteY3" fmla="*/ 68435 h 996538"/>
                <a:gd name="connsiteX4" fmla="*/ 1642298 w 1642298"/>
                <a:gd name="connsiteY4" fmla="*/ 63088 h 996538"/>
                <a:gd name="connsiteX0" fmla="*/ 0 w 1642298"/>
                <a:gd name="connsiteY0" fmla="*/ 2382 h 933450"/>
                <a:gd name="connsiteX1" fmla="*/ 454818 w 1642298"/>
                <a:gd name="connsiteY1" fmla="*/ 6246 h 933450"/>
                <a:gd name="connsiteX2" fmla="*/ 716486 w 1642298"/>
                <a:gd name="connsiteY2" fmla="*/ 933450 h 933450"/>
                <a:gd name="connsiteX3" fmla="*/ 926486 w 1642298"/>
                <a:gd name="connsiteY3" fmla="*/ 5347 h 933450"/>
                <a:gd name="connsiteX4" fmla="*/ 1642298 w 1642298"/>
                <a:gd name="connsiteY4" fmla="*/ 0 h 933450"/>
                <a:gd name="connsiteX0" fmla="*/ 0 w 1642298"/>
                <a:gd name="connsiteY0" fmla="*/ 2382 h 933450"/>
                <a:gd name="connsiteX1" fmla="*/ 454818 w 1642298"/>
                <a:gd name="connsiteY1" fmla="*/ 6246 h 933450"/>
                <a:gd name="connsiteX2" fmla="*/ 716486 w 1642298"/>
                <a:gd name="connsiteY2" fmla="*/ 933450 h 933450"/>
                <a:gd name="connsiteX3" fmla="*/ 926486 w 1642298"/>
                <a:gd name="connsiteY3" fmla="*/ 5347 h 933450"/>
                <a:gd name="connsiteX4" fmla="*/ 1642298 w 1642298"/>
                <a:gd name="connsiteY4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2298" h="933450">
                  <a:moveTo>
                    <a:pt x="0" y="2382"/>
                  </a:moveTo>
                  <a:cubicBezTo>
                    <a:pt x="152400" y="5258"/>
                    <a:pt x="304448" y="5850"/>
                    <a:pt x="454818" y="6246"/>
                  </a:cubicBezTo>
                  <a:cubicBezTo>
                    <a:pt x="605188" y="6642"/>
                    <a:pt x="649781" y="933600"/>
                    <a:pt x="716486" y="933450"/>
                  </a:cubicBezTo>
                  <a:cubicBezTo>
                    <a:pt x="783191" y="933300"/>
                    <a:pt x="710271" y="6141"/>
                    <a:pt x="926486" y="5347"/>
                  </a:cubicBezTo>
                  <a:lnTo>
                    <a:pt x="1642298" y="0"/>
                  </a:ln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571133" y="5457245"/>
              <a:ext cx="1051519" cy="497622"/>
              <a:chOff x="1763883" y="5025373"/>
              <a:chExt cx="1072876" cy="507729"/>
            </a:xfrm>
          </p:grpSpPr>
          <p:sp>
            <p:nvSpPr>
              <p:cNvPr id="21" name="流程图: 延期 20"/>
              <p:cNvSpPr/>
              <p:nvPr/>
            </p:nvSpPr>
            <p:spPr>
              <a:xfrm>
                <a:off x="1996797" y="5025373"/>
                <a:ext cx="508958" cy="507729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22" name="流程图: 接点 21"/>
              <p:cNvSpPr/>
              <p:nvPr/>
            </p:nvSpPr>
            <p:spPr>
              <a:xfrm>
                <a:off x="2504770" y="5229700"/>
                <a:ext cx="99075" cy="99075"/>
              </a:xfrm>
              <a:prstGeom prst="flowChartConnector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763883" y="5158596"/>
                <a:ext cx="23291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1763883" y="5417389"/>
                <a:ext cx="23291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2603845" y="5279237"/>
                <a:ext cx="23291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文本框 22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24" name="矩形 23"/>
          <p:cNvSpPr/>
          <p:nvPr/>
        </p:nvSpPr>
        <p:spPr>
          <a:xfrm>
            <a:off x="6003986" y="1201231"/>
            <a:ext cx="6040906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冒险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现象及其形成原因：</a:t>
            </a:r>
          </a:p>
          <a:p>
            <a:pPr indent="630238">
              <a:lnSpc>
                <a:spcPts val="4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不同路径输入信号变化传输到同一点门级电路，时间上有先后，时间差称为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30238">
              <a:lnSpc>
                <a:spcPts val="4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竞争导致在输出端可能产生尖峰脉冲的现象，称为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冒险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30238">
              <a:lnSpc>
                <a:spcPts val="4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表现在输出波形上，则是出现0电平或者1电平的尖峰，称 “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040" y="5199746"/>
            <a:ext cx="8168516" cy="9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4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8" y="678011"/>
            <a:ext cx="76343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608" y="1175813"/>
            <a:ext cx="924086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消除方法：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30000">
              <a:lnSpc>
                <a:spcPts val="4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1：使用时钟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同步；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30000">
              <a:lnSpc>
                <a:spcPts val="4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修改逻辑增加冗余项；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30000">
              <a:lnSpc>
                <a:spcPts val="4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用格雷码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30000">
              <a:lnSpc>
                <a:spcPts val="4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4：增加滤波电容，滤除窄脉冲。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30000">
              <a:lnSpc>
                <a:spcPts val="4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159619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方法一：时钟同步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5608" y="3512705"/>
            <a:ext cx="105328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0110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）进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制计数器时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，反馈电路（与非门）需逢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0101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）复位（自身延迟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个周期）。</a:t>
            </a:r>
          </a:p>
        </p:txBody>
      </p:sp>
      <p:sp>
        <p:nvSpPr>
          <p:cNvPr id="4" name="矩形 3"/>
          <p:cNvSpPr/>
          <p:nvPr/>
        </p:nvSpPr>
        <p:spPr>
          <a:xfrm>
            <a:off x="655608" y="1259124"/>
            <a:ext cx="7953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修改计数器逻辑，仅时钟上升沿触发，同步清零：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30" y="1717126"/>
            <a:ext cx="5730564" cy="1657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7150300" y="2283998"/>
            <a:ext cx="3788938" cy="523220"/>
            <a:chOff x="7150300" y="2283998"/>
            <a:chExt cx="3788938" cy="523220"/>
          </a:xfrm>
        </p:grpSpPr>
        <p:sp>
          <p:nvSpPr>
            <p:cNvPr id="8" name="矩形 7"/>
            <p:cNvSpPr/>
            <p:nvPr/>
          </p:nvSpPr>
          <p:spPr>
            <a:xfrm>
              <a:off x="7999264" y="2283998"/>
              <a:ext cx="29399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74LS163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</a:t>
              </a: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7150300" y="2287868"/>
              <a:ext cx="673858" cy="519350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057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8" y="678011"/>
            <a:ext cx="10791645" cy="4113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芯片的封装与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  <a:p>
            <a:pPr marL="457200" indent="-457200">
              <a:lnSpc>
                <a:spcPts val="5600"/>
              </a:lnSpc>
              <a:buFont typeface="+mj-lt"/>
              <a:buAutoNum type="arabicPeriod"/>
            </a:pPr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74LS161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计数器芯片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实现、测试及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进制计数器的实现，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将程序下载到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开发板进行验证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5600"/>
              </a:lnSpc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分析电路中的竞争与冒险，给出解决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方案并验证；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5600"/>
              </a:lnSpc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将芯片及相关模块封装为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核，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</a:t>
            </a:r>
            <a:r>
              <a:rPr lang="en-GB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（原理图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块设计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）方式实现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制计数器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分析仿真波形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和电路图； 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158142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39" y="1659233"/>
            <a:ext cx="9456192" cy="24457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5608" y="678011"/>
            <a:ext cx="1085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</a:t>
            </a:r>
            <a:r>
              <a:rPr lang="zh-CN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方法二：修改与非门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双边沿触发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 rotWithShape="1">
          <a:blip r:embed="rId3"/>
          <a:srcRect t="3151" r="434" b="830"/>
          <a:stretch/>
        </p:blipFill>
        <p:spPr>
          <a:xfrm>
            <a:off x="778390" y="3570547"/>
            <a:ext cx="7110066" cy="293298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7"/>
          <a:stretch/>
        </p:blipFill>
        <p:spPr bwMode="auto">
          <a:xfrm>
            <a:off x="5472542" y="1347820"/>
            <a:ext cx="4320000" cy="28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5608" y="1259124"/>
            <a:ext cx="50072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计数器在时钟上升沿计数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13" name="矩形 12"/>
          <p:cNvSpPr/>
          <p:nvPr/>
        </p:nvSpPr>
        <p:spPr>
          <a:xfrm>
            <a:off x="7888456" y="4437802"/>
            <a:ext cx="41712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0110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）进制计数器时，反馈电路（与非门）需逢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0101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）复位（自身延迟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个周期）。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287994" y="5443269"/>
            <a:ext cx="24067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31516" y="6047117"/>
            <a:ext cx="24389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9" y="678011"/>
            <a:ext cx="7220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</a:t>
            </a:r>
            <a:r>
              <a:rPr lang="zh-CN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其他方法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607" y="1217238"/>
            <a:ext cx="76133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000">
              <a:lnSpc>
                <a:spcPts val="4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格雷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码（选做）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两个相邻的代码只有一位二进制数不同，最大码与最小码之间也仅一位不同。即“首尾相连”，又称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反射码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655608" y="5606491"/>
            <a:ext cx="5926347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设计方法消除竞争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冒险！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544" y="600449"/>
            <a:ext cx="2048176" cy="5829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475115" y="3437766"/>
            <a:ext cx="2579239" cy="1147313"/>
            <a:chOff x="1017917" y="3260785"/>
            <a:chExt cx="2579239" cy="1147313"/>
          </a:xfrm>
        </p:grpSpPr>
        <p:sp>
          <p:nvSpPr>
            <p:cNvPr id="2" name="矩形 1"/>
            <p:cNvSpPr/>
            <p:nvPr/>
          </p:nvSpPr>
          <p:spPr>
            <a:xfrm>
              <a:off x="1017917" y="3260785"/>
              <a:ext cx="1358661" cy="11473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十进制</a:t>
              </a:r>
              <a:endPara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计数器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右箭头 4"/>
            <p:cNvSpPr/>
            <p:nvPr/>
          </p:nvSpPr>
          <p:spPr>
            <a:xfrm>
              <a:off x="2390918" y="3564441"/>
              <a:ext cx="1206238" cy="540000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十进制输出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94572" y="3437766"/>
            <a:ext cx="2579240" cy="1147313"/>
            <a:chOff x="3697756" y="3260785"/>
            <a:chExt cx="2579240" cy="1147313"/>
          </a:xfrm>
        </p:grpSpPr>
        <p:sp>
          <p:nvSpPr>
            <p:cNvPr id="9" name="矩形 8"/>
            <p:cNvSpPr/>
            <p:nvPr/>
          </p:nvSpPr>
          <p:spPr>
            <a:xfrm>
              <a:off x="3697756" y="3260785"/>
              <a:ext cx="1358661" cy="11473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格雷码</a:t>
              </a:r>
              <a:endPara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转换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器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5070758" y="3564441"/>
              <a:ext cx="1206238" cy="540000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格雷码</a:t>
              </a:r>
              <a:r>
                <a:rPr lang="zh-CN" altLang="en-US" sz="12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endPara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490729" y="4546709"/>
            <a:ext cx="3950898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前面已经出错，后面会延续错误！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9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59437" b="5616"/>
          <a:stretch/>
        </p:blipFill>
        <p:spPr>
          <a:xfrm>
            <a:off x="9221636" y="2370311"/>
            <a:ext cx="2579297" cy="41184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655608" y="678011"/>
            <a:ext cx="11536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</a:t>
            </a:r>
            <a:r>
              <a:rPr lang="zh-CN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核与</a:t>
            </a:r>
            <a:r>
              <a:rPr lang="en-GB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Block Design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608" y="1102938"/>
            <a:ext cx="11041810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4375">
              <a:lnSpc>
                <a:spcPts val="5000"/>
              </a:lnSpc>
            </a:pPr>
            <a:r>
              <a:rPr lang="en-GB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GB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Intellectual </a:t>
            </a:r>
            <a:r>
              <a:rPr lang="en-GB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Property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知识产权</a:t>
            </a:r>
            <a:r>
              <a:rPr lang="zh-CN" altLang="en-GB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预设计、预验证的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，简化开发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流程，提高设计效率和可靠性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14375">
              <a:lnSpc>
                <a:spcPts val="5000"/>
              </a:lnSpc>
            </a:pPr>
            <a:r>
              <a:rPr lang="en-GB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核分类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5963" indent="449263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核：数学运算，存储控制，信号处理等；</a:t>
            </a:r>
          </a:p>
          <a:p>
            <a:pPr marL="715963" indent="449263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核：标准协议，高速接口，片上总线等；</a:t>
            </a:r>
          </a:p>
          <a:p>
            <a:pPr marL="715963" indent="449263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处理器相关：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MicroBlaze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软核，硬核加速等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5963" indent="449263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高级功能：视频处理，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加速，安全加密等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275452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565"/>
          <a:stretch/>
        </p:blipFill>
        <p:spPr>
          <a:xfrm>
            <a:off x="3364305" y="2499762"/>
            <a:ext cx="6809580" cy="40168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核与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Design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608" y="1102938"/>
            <a:ext cx="1104181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4375">
              <a:lnSpc>
                <a:spcPts val="5000"/>
              </a:lnSpc>
            </a:pPr>
            <a:r>
              <a:rPr lang="en-GB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Design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原理图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设计，以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核为基础的模块化设计，通过拖放</a:t>
            </a:r>
            <a:r>
              <a:rPr lang="en-GB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连接总线，快速构建复杂的硬件系统，是一种图形化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系统级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设计方法。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411158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8" y="678011"/>
            <a:ext cx="104465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核与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</a:t>
            </a:r>
            <a:r>
              <a:rPr lang="en-GB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Design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制计数器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608" y="1102938"/>
            <a:ext cx="107743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4375"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将计数器封装为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核，采用</a:t>
            </a:r>
            <a:r>
              <a:rPr lang="en-GB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Design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方式实现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计数器，每个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单独新建工程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34321" y="2411822"/>
            <a:ext cx="6307622" cy="4065178"/>
            <a:chOff x="1313721" y="1843968"/>
            <a:chExt cx="6508020" cy="419433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l="530" t="2352" r="29886" b="17920"/>
            <a:stretch/>
          </p:blipFill>
          <p:spPr>
            <a:xfrm>
              <a:off x="1313721" y="1843968"/>
              <a:ext cx="6508020" cy="419433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40922B-034B-4D0E-92FA-7DCF37300EA9}"/>
                </a:ext>
              </a:extLst>
            </p:cNvPr>
            <p:cNvSpPr txBox="1"/>
            <p:nvPr/>
          </p:nvSpPr>
          <p:spPr>
            <a:xfrm>
              <a:off x="4233306" y="2255872"/>
              <a:ext cx="3527555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设置（可不修改）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r="67677" b="32357"/>
          <a:stretch/>
        </p:blipFill>
        <p:spPr>
          <a:xfrm>
            <a:off x="7835901" y="2489742"/>
            <a:ext cx="3387228" cy="3987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63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278793"/>
            <a:ext cx="5760000" cy="3912969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437842" y="1602759"/>
            <a:ext cx="5760000" cy="3912969"/>
            <a:chOff x="1193500" y="1587538"/>
            <a:chExt cx="5760000" cy="391296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3500" y="1587538"/>
              <a:ext cx="5760000" cy="391296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575219" y="2887743"/>
              <a:ext cx="2672931" cy="265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820335" y="2273203"/>
            <a:ext cx="5760000" cy="3912969"/>
            <a:chOff x="3820335" y="2273203"/>
            <a:chExt cx="5760000" cy="391296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0335" y="2273203"/>
              <a:ext cx="5760000" cy="3912969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40922B-034B-4D0E-92FA-7DCF37300EA9}"/>
                </a:ext>
              </a:extLst>
            </p:cNvPr>
            <p:cNvSpPr txBox="1"/>
            <p:nvPr/>
          </p:nvSpPr>
          <p:spPr>
            <a:xfrm>
              <a:off x="3991785" y="3569524"/>
              <a:ext cx="5514165" cy="45890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自定义存储路径（新建文件夹），便于后期导入。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218" y="2626346"/>
            <a:ext cx="5760000" cy="391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8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9863" t="11351" b="26716"/>
          <a:stretch/>
        </p:blipFill>
        <p:spPr>
          <a:xfrm>
            <a:off x="758693" y="1201231"/>
            <a:ext cx="5760000" cy="3213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39303" t="10908" r="17446" b="18164"/>
          <a:stretch/>
        </p:blipFill>
        <p:spPr>
          <a:xfrm>
            <a:off x="2692160" y="1673360"/>
            <a:ext cx="4986068" cy="45993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39793" t="10544" b="29817"/>
          <a:stretch/>
        </p:blipFill>
        <p:spPr>
          <a:xfrm>
            <a:off x="4566068" y="2668193"/>
            <a:ext cx="6719781" cy="37442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068" y="3845005"/>
            <a:ext cx="3905250" cy="13906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</a:t>
            </a:r>
            <a:r>
              <a:rPr lang="zh-CN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40922B-034B-4D0E-92FA-7DCF37300EA9}"/>
              </a:ext>
            </a:extLst>
          </p:cNvPr>
          <p:cNvSpPr txBox="1"/>
          <p:nvPr/>
        </p:nvSpPr>
        <p:spPr>
          <a:xfrm>
            <a:off x="655608" y="5707784"/>
            <a:ext cx="10843403" cy="73866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按照相同步骤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新建工程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与非门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nand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模块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15477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8270" r="30319" b="9726"/>
          <a:stretch/>
        </p:blipFill>
        <p:spPr>
          <a:xfrm>
            <a:off x="717598" y="1201231"/>
            <a:ext cx="6657432" cy="4407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53" y="2247316"/>
            <a:ext cx="4660824" cy="28099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5607" y="678011"/>
            <a:ext cx="11464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新建工程 设置 添加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597" y="3010619"/>
            <a:ext cx="6318656" cy="3561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974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21" r="66582" b="45497"/>
          <a:stretch/>
        </p:blipFill>
        <p:spPr>
          <a:xfrm>
            <a:off x="1205012" y="1278792"/>
            <a:ext cx="4814788" cy="44734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329" r="47334" b="33460"/>
          <a:stretch/>
        </p:blipFill>
        <p:spPr>
          <a:xfrm>
            <a:off x="5079694" y="1899022"/>
            <a:ext cx="6064555" cy="43370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制计数器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50" y="3917986"/>
            <a:ext cx="5985529" cy="2566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组合 13"/>
          <p:cNvGrpSpPr/>
          <p:nvPr/>
        </p:nvGrpSpPr>
        <p:grpSpPr>
          <a:xfrm>
            <a:off x="5600172" y="3899270"/>
            <a:ext cx="5817684" cy="2524103"/>
            <a:chOff x="5804742" y="4041669"/>
            <a:chExt cx="5817684" cy="252410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/>
            <a:srcRect l="64899" r="1"/>
            <a:stretch/>
          </p:blipFill>
          <p:spPr>
            <a:xfrm>
              <a:off x="9526437" y="4136558"/>
              <a:ext cx="1964609" cy="242921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5804742" y="4041669"/>
              <a:ext cx="58176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系统自带的</a:t>
              </a:r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Slice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核（从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总线中提取特定位或位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范围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00172" y="4744528"/>
            <a:ext cx="3348956" cy="810883"/>
            <a:chOff x="5600172" y="4744528"/>
            <a:chExt cx="3348956" cy="810883"/>
          </a:xfrm>
        </p:grpSpPr>
        <p:sp>
          <p:nvSpPr>
            <p:cNvPr id="21" name="矩形 20"/>
            <p:cNvSpPr/>
            <p:nvPr/>
          </p:nvSpPr>
          <p:spPr>
            <a:xfrm>
              <a:off x="5600172" y="4744528"/>
              <a:ext cx="308922" cy="8108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246853" y="5149969"/>
              <a:ext cx="702275" cy="1811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62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制计数器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5608" y="1243483"/>
            <a:ext cx="10831542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000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学号最后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位数字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30000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N=10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Q[3]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Q[1]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生成清零信号：双击打开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Slice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核的属性，修改位宽与计数器输出相同（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），选则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Q[1]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位。另外一个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Slice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核选择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Q[3]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位（实现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进制计数）。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67555" y="3486533"/>
            <a:ext cx="10788607" cy="3024000"/>
            <a:chOff x="707169" y="3486533"/>
            <a:chExt cx="10788607" cy="3024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t="12782" r="1438" b="5541"/>
            <a:stretch/>
          </p:blipFill>
          <p:spPr>
            <a:xfrm>
              <a:off x="707169" y="3486533"/>
              <a:ext cx="6293864" cy="3024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t="1239" b="2187"/>
            <a:stretch/>
          </p:blipFill>
          <p:spPr>
            <a:xfrm>
              <a:off x="7020026" y="3486533"/>
              <a:ext cx="4475750" cy="30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5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365"/>
          <a:stretch/>
        </p:blipFill>
        <p:spPr>
          <a:xfrm>
            <a:off x="1147313" y="1321931"/>
            <a:ext cx="9468327" cy="29696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4234" y="678011"/>
            <a:ext cx="9656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74LS161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计数器芯片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718" y="1201230"/>
            <a:ext cx="7436806" cy="5296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3260787" y="3441263"/>
            <a:ext cx="6652233" cy="708040"/>
            <a:chOff x="3260787" y="3441263"/>
            <a:chExt cx="6652233" cy="70804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260787" y="3554081"/>
              <a:ext cx="301061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6598908" y="3441263"/>
              <a:ext cx="3314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计数到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最大，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有效时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891066" y="4149303"/>
              <a:ext cx="36311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9" name="直接连接符 18"/>
          <p:cNvCxnSpPr/>
          <p:nvPr/>
        </p:nvCxnSpPr>
        <p:spPr>
          <a:xfrm>
            <a:off x="4960191" y="1518247"/>
            <a:ext cx="51672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7582619" y="4416725"/>
            <a:ext cx="1371600" cy="638354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24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</a:t>
            </a:r>
            <a:r>
              <a:rPr lang="zh-CN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制计数器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5608" y="1243483"/>
            <a:ext cx="110935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000"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LD_n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接口上点击右键选择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External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，创建输入输出并修改名字，再通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过鼠标拖动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连接其他接口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连线。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93" y="2482509"/>
            <a:ext cx="6988833" cy="40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</a:t>
            </a:r>
            <a:r>
              <a:rPr lang="zh-CN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生成代码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11" r="59303" b="50240"/>
          <a:stretch/>
        </p:blipFill>
        <p:spPr>
          <a:xfrm>
            <a:off x="1085920" y="1228476"/>
            <a:ext cx="4440165" cy="3084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11" y="1582160"/>
            <a:ext cx="3106434" cy="4307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07" y="2645263"/>
            <a:ext cx="4686300" cy="1390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r="65074" b="49286"/>
          <a:stretch/>
        </p:blipFill>
        <p:spPr>
          <a:xfrm>
            <a:off x="3827186" y="2139939"/>
            <a:ext cx="4462229" cy="36446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365" y="3683108"/>
            <a:ext cx="3313589" cy="192082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t="15425"/>
          <a:stretch/>
        </p:blipFill>
        <p:spPr>
          <a:xfrm>
            <a:off x="3288280" y="3329796"/>
            <a:ext cx="5868781" cy="3192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5088757" y="4167813"/>
            <a:ext cx="2139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模块调用入口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559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仿真测试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5608" y="1217238"/>
            <a:ext cx="107989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75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编写仿真文件，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制计数器能否够正常工作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，记录、</a:t>
            </a:r>
            <a:r>
              <a:rPr lang="zh-CN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仿真波形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电路图。 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05" y="2602233"/>
            <a:ext cx="5527186" cy="3057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07" y="4201064"/>
            <a:ext cx="9291495" cy="22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</a:t>
            </a:r>
            <a:r>
              <a:rPr lang="zh-CN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655608" y="1201231"/>
            <a:ext cx="1079897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选做：</a:t>
            </a: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175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、利用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多片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74LS161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芯片实现大于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计数器，如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175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、实现倒计时。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56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52700"/>
            <a:ext cx="1219200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黑体"/>
              <a:ea typeface="黑体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9" r="53863"/>
          <a:stretch>
            <a:fillRect/>
          </a:stretch>
        </p:blipFill>
        <p:spPr>
          <a:xfrm>
            <a:off x="152242" y="135148"/>
            <a:ext cx="2517275" cy="6791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643446"/>
            <a:ext cx="12192000" cy="15015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defRPr/>
            </a:pPr>
            <a:r>
              <a:rPr lang="zh-CN" altLang="en-US" sz="8800" b="1" kern="100" dirty="0">
                <a:solidFill>
                  <a:srgbClr val="1557AE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谢谢！</a:t>
            </a:r>
            <a:endParaRPr lang="zh-CN" altLang="zh-CN" sz="8800" b="1" kern="100" dirty="0">
              <a:solidFill>
                <a:srgbClr val="1557AE"/>
              </a:solidFill>
              <a:latin typeface="隶书" panose="02010509060101010101" pitchFamily="49" charset="-122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8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1"/>
    </mc:Choice>
    <mc:Fallback xmlns="">
      <p:transition spd="slow" advTm="17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4234" y="678011"/>
            <a:ext cx="9656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74LS161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91" y="1278793"/>
            <a:ext cx="7011360" cy="422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7795" r="1890"/>
          <a:stretch/>
        </p:blipFill>
        <p:spPr>
          <a:xfrm>
            <a:off x="384365" y="3933645"/>
            <a:ext cx="11606351" cy="25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4234" y="678011"/>
            <a:ext cx="115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</a:t>
            </a:r>
            <a:r>
              <a:rPr lang="zh-CN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反馈清零实现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126" y="2479122"/>
            <a:ext cx="7262832" cy="400219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64234" y="1278793"/>
            <a:ext cx="10739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0238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反馈清零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法（Feedback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Clear Method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）：当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计数器达到N值时，通过组合逻辑产生清零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信号反馈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到计数器的清零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端，实现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8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4234" y="678011"/>
            <a:ext cx="9656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进制计数器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清零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1418568"/>
            <a:ext cx="7404504" cy="3539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07" y="2335950"/>
            <a:ext cx="7333454" cy="4193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90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4234" y="678011"/>
            <a:ext cx="9656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 反馈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清零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1278792"/>
            <a:ext cx="6341874" cy="3577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313" y="3644721"/>
            <a:ext cx="8481473" cy="28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8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9664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开发板验证 时钟分频模块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" name="矩形 2"/>
          <p:cNvSpPr/>
          <p:nvPr/>
        </p:nvSpPr>
        <p:spPr>
          <a:xfrm>
            <a:off x="1337094" y="1097712"/>
            <a:ext cx="9894498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module clk_div(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input clk_100M, //</a:t>
            </a:r>
            <a:r>
              <a:rPr lang="zh-CN" altLang="en-US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输入时钟信号</a:t>
            </a:r>
          </a:p>
          <a:p>
            <a:r>
              <a:rPr lang="zh-CN" altLang="en-US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output clk_100, </a:t>
            </a:r>
            <a:r>
              <a:rPr lang="en-GB" altLang="zh-CN" sz="11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clk_50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clk_20, clk_10, clk_5, clk_1);  //</a:t>
            </a:r>
            <a:r>
              <a:rPr lang="zh-CN" altLang="en-US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输出时钟信号</a:t>
            </a:r>
          </a:p>
          <a:p>
            <a:r>
              <a:rPr lang="zh-CN" altLang="en-US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reg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[15:0]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cnt_khz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reg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[11:0]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reg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clk_1k, clk_100_reg, clk_50_reg, clk_20_reg, clk_10_reg, clk_5_reg, clk_1_reg 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initial begin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cnt_khz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0; clk_1k = 0; clk_100_reg = 0; clk_50_reg = 0; clk_20_reg = 0; clk_10_reg = 0; clk_5_reg = 0;clk_1_reg = 0;      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always @(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posedge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clk_100M) begin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cnt_khz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cnt_khz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+ 1;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cnt_khz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== 16'hC34F)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clk_1k &lt;= ~clk_1k;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always @(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posedge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clk_1k) begin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&lt;= 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+ 1;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always @(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posedge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clk_1k) begin   </a:t>
            </a:r>
            <a:r>
              <a:rPr lang="en-GB" altLang="zh-CN" sz="11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100" b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通过计数实现分频</a:t>
            </a:r>
            <a:endParaRPr lang="en-GB" altLang="zh-CN" sz="11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[2:0] == 3'b100) clk_100_reg &lt;= ~clk_100_reg;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if(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[3:0] == 4'b1001) clk_50_reg &lt;= ~clk_50_reg;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if(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[4:0] == 5'b11000) clk_20_reg &lt;= ~clk_20_reg;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if(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[5:0] == 6'b110001) clk_10_reg &lt;= ~clk_10_reg;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if(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[6:0] == 7'b110011) clk_5_reg &lt;= ~clk_5_reg;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else if(</a:t>
            </a:r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cnt_hz</a:t>
            </a:r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[8:0] == 9'b11_1110_011) clk_1_reg &lt;= ~clk_1_reg;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end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assign clk_100 = clk_100_reg;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assign clk_50 = clk_50_reg;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assign clk_20 = clk_20_reg;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assign clk_10 = clk_10_reg;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assign clk_5 = clk_5_reg;</a:t>
            </a:r>
          </a:p>
          <a:p>
            <a:r>
              <a:rPr lang="en-GB" altLang="zh-CN" sz="11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assign clk_1 = clk_1_reg;</a:t>
            </a:r>
          </a:p>
          <a:p>
            <a:r>
              <a:rPr lang="en-GB" altLang="zh-CN" sz="11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endmodule</a:t>
            </a:r>
            <a:endParaRPr lang="zh-CN" altLang="en-US" sz="11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40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5608" y="678011"/>
            <a:ext cx="11119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计数器的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设计及应用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EGo1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数码管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显示模块（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与实验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有区别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CDD82E-540E-4660-B7C3-72972EDD6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1479"/>
          <a:stretch/>
        </p:blipFill>
        <p:spPr>
          <a:xfrm>
            <a:off x="838824" y="1278792"/>
            <a:ext cx="5027137" cy="4829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55608" y="138784"/>
            <a:ext cx="2865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CDD82E-540E-4660-B7C3-72972EDD6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78" b="205"/>
          <a:stretch/>
        </p:blipFill>
        <p:spPr>
          <a:xfrm>
            <a:off x="5960853" y="2906184"/>
            <a:ext cx="5304548" cy="3580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1769806" y="1642939"/>
            <a:ext cx="7417325" cy="1629458"/>
            <a:chOff x="1769806" y="1642939"/>
            <a:chExt cx="7417325" cy="162945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1837DB7-AB3D-455D-828B-4A626398319E}"/>
                </a:ext>
              </a:extLst>
            </p:cNvPr>
            <p:cNvSpPr txBox="1"/>
            <p:nvPr/>
          </p:nvSpPr>
          <p:spPr>
            <a:xfrm>
              <a:off x="3750535" y="1642939"/>
              <a:ext cx="1794081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位变量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769806" y="1848465"/>
              <a:ext cx="1946788" cy="2851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872993" y="2987262"/>
              <a:ext cx="1946788" cy="2851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1837DB7-AB3D-455D-828B-4A626398319E}"/>
                </a:ext>
              </a:extLst>
            </p:cNvPr>
            <p:cNvSpPr txBox="1"/>
            <p:nvPr/>
          </p:nvSpPr>
          <p:spPr>
            <a:xfrm>
              <a:off x="3841649" y="2810732"/>
              <a:ext cx="1982780" cy="4616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位变量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837DB7-AB3D-455D-828B-4A626398319E}"/>
                </a:ext>
              </a:extLst>
            </p:cNvPr>
            <p:cNvSpPr txBox="1"/>
            <p:nvPr/>
          </p:nvSpPr>
          <p:spPr>
            <a:xfrm>
              <a:off x="6122798" y="1760199"/>
              <a:ext cx="3064333" cy="46166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线路的拆分与组合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72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23407</TotalTime>
  <Words>1543</Words>
  <Application>Microsoft Office PowerPoint</Application>
  <PresentationFormat>宽屏</PresentationFormat>
  <Paragraphs>159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等线</vt:lpstr>
      <vt:lpstr>等线 Light</vt:lpstr>
      <vt:lpstr>黑体</vt:lpstr>
      <vt:lpstr>隶书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Administrator</cp:lastModifiedBy>
  <cp:revision>3451</cp:revision>
  <cp:lastPrinted>2015-09-08T03:57:00Z</cp:lastPrinted>
  <dcterms:created xsi:type="dcterms:W3CDTF">2015-09-04T08:06:00Z</dcterms:created>
  <dcterms:modified xsi:type="dcterms:W3CDTF">2025-05-28T02:32:56Z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